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42"/>
  </p:notesMasterIdLst>
  <p:handoutMasterIdLst>
    <p:handoutMasterId r:id="rId43"/>
  </p:handoutMasterIdLst>
  <p:sldIdLst>
    <p:sldId id="441" r:id="rId3"/>
    <p:sldId id="503" r:id="rId4"/>
    <p:sldId id="501" r:id="rId5"/>
    <p:sldId id="504" r:id="rId6"/>
    <p:sldId id="505" r:id="rId7"/>
    <p:sldId id="470" r:id="rId8"/>
    <p:sldId id="507" r:id="rId9"/>
    <p:sldId id="502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509" r:id="rId18"/>
    <p:sldId id="510" r:id="rId19"/>
    <p:sldId id="511" r:id="rId20"/>
    <p:sldId id="512" r:id="rId21"/>
    <p:sldId id="513" r:id="rId22"/>
    <p:sldId id="514" r:id="rId23"/>
    <p:sldId id="515" r:id="rId24"/>
    <p:sldId id="523" r:id="rId25"/>
    <p:sldId id="476" r:id="rId26"/>
    <p:sldId id="499" r:id="rId27"/>
    <p:sldId id="497" r:id="rId28"/>
    <p:sldId id="524" r:id="rId29"/>
    <p:sldId id="532" r:id="rId30"/>
    <p:sldId id="533" r:id="rId31"/>
    <p:sldId id="535" r:id="rId32"/>
    <p:sldId id="536" r:id="rId33"/>
    <p:sldId id="537" r:id="rId34"/>
    <p:sldId id="538" r:id="rId35"/>
    <p:sldId id="539" r:id="rId36"/>
    <p:sldId id="534" r:id="rId37"/>
    <p:sldId id="530" r:id="rId38"/>
    <p:sldId id="525" r:id="rId39"/>
    <p:sldId id="496" r:id="rId40"/>
    <p:sldId id="500" r:id="rId41"/>
  </p:sldIdLst>
  <p:sldSz cx="12192000" cy="6858000"/>
  <p:notesSz cx="6858000" cy="9144000"/>
  <p:embeddedFontLst>
    <p:embeddedFont>
      <p:font typeface="Open Sans Extrabold" panose="020B0906030804020204" pitchFamily="34" charset="0"/>
      <p:bold r:id="rId44"/>
      <p:boldItalic r:id="rId45"/>
    </p:embeddedFont>
    <p:embeddedFont>
      <p:font typeface="Designball-Social-01" panose="020B0600000101010101" charset="0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나눔스퀘어 Bold" panose="020B0600000101010101" pitchFamily="50" charset="-127"/>
      <p:bold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나눔스퀘어" panose="020B0600000101010101" pitchFamily="50" charset="-127"/>
      <p:regular r:id="rId58"/>
    </p:embeddedFont>
    <p:embeddedFont>
      <p:font typeface="나눔고딕 ExtraBold" panose="020D0904000000000000" pitchFamily="50" charset="-127"/>
      <p:bold r:id="rId59"/>
    </p:embeddedFont>
    <p:embeddedFont>
      <p:font typeface="Open Sans Light" panose="020B0306030504020204" pitchFamily="34" charset="0"/>
      <p:regular r:id="rId60"/>
      <p:italic r:id="rId61"/>
    </p:embeddedFont>
    <p:embeddedFont>
      <p:font typeface="나눔스퀘어 ExtraBold" panose="020B0600000101010101" pitchFamily="50" charset="-127"/>
      <p:bold r:id="rId62"/>
    </p:embeddedFont>
    <p:embeddedFont>
      <p:font typeface="나눔스퀘어 네오 Heavy" panose="00000A00000000000000" pitchFamily="2" charset="-127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3" pos="7333" userDrawn="1">
          <p15:clr>
            <a:srgbClr val="A4A3A4"/>
          </p15:clr>
        </p15:guide>
        <p15:guide id="4" orient="horz" pos="232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FF"/>
    <a:srgbClr val="FFE289"/>
    <a:srgbClr val="375623"/>
    <a:srgbClr val="FB9271"/>
    <a:srgbClr val="FF6600"/>
    <a:srgbClr val="FFC000"/>
    <a:srgbClr val="ECEBCA"/>
    <a:srgbClr val="FFFFFF"/>
    <a:srgbClr val="97AA0F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4" y="67"/>
      </p:cViewPr>
      <p:guideLst>
        <p:guide orient="horz" pos="2137"/>
        <p:guide pos="7333"/>
        <p:guide orient="horz" pos="232"/>
        <p:guide pos="7446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86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FC9F607-E44A-DA76-02D5-26D829D1FC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209E55-8A0B-8297-D418-289EE29034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838-9FCD-4B30-A3B5-9CBC0FA5D5F6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083EDD-0CF2-4073-74EF-B84EDFF480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F4E73-80D4-4B46-536B-AC4E74F427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752F6-ADE6-43C5-A6F8-15A17700C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8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8BD1D-6A05-4E97-A624-0D1F6FEDB859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A21E1-50FB-4A3F-ABB0-AE43A1F1F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3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8BF42-5368-4EFB-81C9-CF1D0E062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AFFA5F-EECD-4C6E-A1C3-B83E74C0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64B08-9214-4817-AD1C-9F072A0B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A6A2-3D65-469C-B214-71C71A2FB257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898DA-E206-477C-A334-319F9D5C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E7416-5109-430E-89BC-7EC6A87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8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5356B-ACDA-42DF-B521-E2D2EA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80E53-2132-4C21-9B7B-36EF033E3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4E450-A51B-4124-837A-DC943EF7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58C1-A6CE-4B6B-868E-E49553F4B862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A71E4-FA23-468E-ABC7-D2F5C9C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4DA4-891D-4CEA-B200-5285FD6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2602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BB6D8-DDDD-4033-B680-A96EC9138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59A7F-F545-4DF8-8853-8E49E50A5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7B4A5-DFD0-402F-93C6-768306FF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ADDD7-7A67-496B-B4C5-4B0E9C689CD4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DE06D-2029-4E59-8517-458D9807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1B6B9-063D-4046-B8D9-180F4647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7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908484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576922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526697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3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4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716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621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6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A03E2-8845-441F-94AC-5E2D4C71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AF06E-15F5-4145-9150-EB02C26E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C9266-DFA9-449E-B7D5-A258D8AF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C885-FE14-4B63-9C76-FF02553266B7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DD8D2-014C-49D1-989E-BE5C5F5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910A7-42D1-4153-AC34-5C64D472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593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93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0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834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31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82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02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02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63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0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8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FB103-3C30-491E-A999-8642506E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D0823-D7A5-432E-A9BF-8B6997EE0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0A504-796D-4925-B725-6D12ECEF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4D3A-DCDC-4AD3-AC28-B38F0AE66AF3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B69CE-7D90-4C10-9539-17A54BFB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51892-69EF-4743-8BB1-FADAD0D4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639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16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58183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405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5665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9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DF37DB-1AD0-46E7-8D70-731E4DBD9E0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32291" y="-102582"/>
            <a:ext cx="5128318" cy="7040880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920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531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73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20A34-38A1-45AD-A600-2742FFF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2ABEB-7E00-4509-B877-5D39FBD3F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BDBB8-2560-4C46-8948-493ABC432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833F1-67B4-4554-B160-E533969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76A6-9CAE-40D0-81E8-25DE76C4C500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69C68-90CD-45CE-9185-56AE98BC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92EB2-10ED-4E01-A1C3-64D34F49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7160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1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B44D2C-DA33-42E9-A7B4-4698490085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41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8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7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5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A4A1-6EC6-49C4-AA1F-0625B58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3B4B6-1067-4FA8-9E16-3C6FAE252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A59007-04A9-4F2A-A694-8D9D34E0D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156E72-D31D-4F4D-93DA-FE6DD60A7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D41EA1-61B1-4287-B748-EDC969009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4DC882-FAA1-4234-96D8-8B82A30D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8CFF-A801-4AE0-B29D-D6A67D29EC2D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AAAF08-0C71-49D2-8447-5EDC4D6C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B390C-8BBD-44B5-9F3C-5AF703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2801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9022" y="1657350"/>
            <a:ext cx="3095222" cy="2024063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7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CC5FAF24-BEA2-490B-BCDB-DFAC9D7728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827" y="1746739"/>
            <a:ext cx="5604345" cy="2485293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0411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784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827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933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841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7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100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5E06C-B113-40E1-9AFB-0959FFBD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DD817-27E8-49DE-A714-F489B1E8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4172-4A72-4211-AEC7-E180558706D3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1C116C-322C-4498-83A8-44F16395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D3FDA-B5BB-4C61-9622-BE2AA6EB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230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268482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603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614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05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529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0628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605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24921" y="64588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225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3304A-4057-4776-9EBA-22FFE118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AC97-D74E-4CA7-98A5-FC31BB30048A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4D3F9E-C939-47AF-9AA5-5C4A7D23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242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79333" y="-659323"/>
            <a:ext cx="3521845" cy="785069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8747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3919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4490" y="6604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1B422-1931-4ABA-AC6F-AA8D5AF6B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33" y="898292"/>
            <a:ext cx="5504733" cy="4129088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2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25B467-B57E-44FB-8DF2-B0BEC60FD9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9024" y="1348908"/>
            <a:ext cx="5412543" cy="31318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7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2292830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2902548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2023093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D2F0C-D9E0-45EE-A257-DBB08708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7246-4E4E-465C-8403-1CEBCC58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FAB67-03F2-4D08-B947-61BA5ADB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4245C-E569-4F2B-B956-0AEB209D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686F-2CFE-4780-89FB-174EE331B7E6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D1FF13-7F19-4F65-9D7B-3094F99E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5DD03-3445-4020-B0CF-CE53E69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9089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576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42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9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712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459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2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3D5FE-6B41-4A06-B0C8-D6643CC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140B2B-E149-4257-91F9-907E8F18E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E0620-2D97-491F-9EB3-D5088D781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543D7-6D3D-4DD1-A02E-01A52E46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6F98-4C54-4759-8808-7026C8629571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86481-30E9-41BD-9DAC-21576B75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6D3C6-55A3-41CF-8184-723F96E2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728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32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283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7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39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22AF8A-A0BF-4F6B-83E9-E7F71671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B36F0-131D-4D01-A3BB-F3B12446C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0A049-E795-4479-8A01-BA5595459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39BFB-D13D-43ED-92F0-14985F629833}" type="datetime1">
              <a:rPr lang="ko-KR" altLang="en-US" smtClean="0"/>
              <a:t>2023-04-28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61A66-73D4-40E6-8FCC-F2540C8C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AE7D855B-8190-5E0D-78E2-D5BAA5A67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1336" y="6356350"/>
            <a:ext cx="868392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7F1C42F-623A-4913-A961-0477D0E33F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9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6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microsoft.com/office/2007/relationships/hdphoto" Target="../media/hdphoto4.wdp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microsoft.com/office/2007/relationships/hdphoto" Target="../media/hdphoto5.wdp"/><Relationship Id="rId3" Type="http://schemas.openxmlformats.org/officeDocument/2006/relationships/image" Target="../media/image65.JPG"/><Relationship Id="rId7" Type="http://schemas.openxmlformats.org/officeDocument/2006/relationships/image" Target="../media/image67.jpg"/><Relationship Id="rId12" Type="http://schemas.openxmlformats.org/officeDocument/2006/relationships/image" Target="../media/image72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71.png"/><Relationship Id="rId5" Type="http://schemas.openxmlformats.org/officeDocument/2006/relationships/image" Target="../media/image66.JPG"/><Relationship Id="rId10" Type="http://schemas.openxmlformats.org/officeDocument/2006/relationships/image" Target="../media/image70.jpg"/><Relationship Id="rId4" Type="http://schemas.openxmlformats.org/officeDocument/2006/relationships/image" Target="../media/image50.JPG"/><Relationship Id="rId9" Type="http://schemas.openxmlformats.org/officeDocument/2006/relationships/image" Target="../media/image69.jpg"/><Relationship Id="rId14" Type="http://schemas.openxmlformats.org/officeDocument/2006/relationships/image" Target="../media/image7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8187BD-0C30-EB58-EB6A-B562DD06C0A8}"/>
              </a:ext>
            </a:extLst>
          </p:cNvPr>
          <p:cNvSpPr txBox="1"/>
          <p:nvPr/>
        </p:nvSpPr>
        <p:spPr>
          <a:xfrm>
            <a:off x="3877380" y="3002047"/>
            <a:ext cx="443724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6000" spc="-150" dirty="0">
                <a:solidFill>
                  <a:schemeClr val="accent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SKKUEXS</a:t>
            </a:r>
            <a:endParaRPr lang="ko-KR" altLang="en-US" sz="6000" spc="-150" dirty="0">
              <a:solidFill>
                <a:schemeClr val="accent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77681-4371-CBB3-6BE3-64212FAD3FE3}"/>
              </a:ext>
            </a:extLst>
          </p:cNvPr>
          <p:cNvSpPr txBox="1"/>
          <p:nvPr/>
        </p:nvSpPr>
        <p:spPr>
          <a:xfrm>
            <a:off x="4302955" y="5616643"/>
            <a:ext cx="3586089" cy="415498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김주원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서현원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이하은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한희근</a:t>
            </a:r>
            <a:endParaRPr lang="en-US" altLang="ko-KR" sz="21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537034" y="2449094"/>
            <a:ext cx="5117932" cy="878175"/>
            <a:chOff x="3769667" y="2449094"/>
            <a:chExt cx="4652665" cy="878175"/>
          </a:xfrm>
        </p:grpSpPr>
        <p:sp>
          <p:nvSpPr>
            <p:cNvPr id="2" name="직사각형 1"/>
            <p:cNvSpPr/>
            <p:nvPr/>
          </p:nvSpPr>
          <p:spPr>
            <a:xfrm>
              <a:off x="3918105" y="2449094"/>
              <a:ext cx="4355788" cy="5593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D0BE4C-6A17-B8D6-CE99-8DA149D51F08}"/>
                </a:ext>
              </a:extLst>
            </p:cNvPr>
            <p:cNvSpPr txBox="1"/>
            <p:nvPr/>
          </p:nvSpPr>
          <p:spPr>
            <a:xfrm>
              <a:off x="3769667" y="2496272"/>
              <a:ext cx="465266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2400" spc="-150" dirty="0">
                  <a:solidFill>
                    <a:srgbClr val="37562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Project for Exchange Student</a:t>
              </a:r>
              <a:endParaRPr lang="ko-KR" altLang="en-US" sz="2400" spc="-150" dirty="0">
                <a:solidFill>
                  <a:srgbClr val="3756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각 삼각형 28"/>
          <p:cNvSpPr/>
          <p:nvPr/>
        </p:nvSpPr>
        <p:spPr>
          <a:xfrm rot="5400000">
            <a:off x="0" y="0"/>
            <a:ext cx="900000" cy="900000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 rot="16200000">
            <a:off x="11268074" y="5915015"/>
            <a:ext cx="923926" cy="923926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12" y="4268489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sp>
        <p:nvSpPr>
          <p:cNvPr id="10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</p:spTree>
    <p:extLst>
      <p:ext uri="{BB962C8B-B14F-4D97-AF65-F5344CB8AC3E}">
        <p14:creationId xmlns:p14="http://schemas.microsoft.com/office/powerpoint/2010/main" val="426098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  <p:sp>
        <p:nvSpPr>
          <p:cNvPr id="10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</p:spTree>
    <p:extLst>
      <p:ext uri="{BB962C8B-B14F-4D97-AF65-F5344CB8AC3E}">
        <p14:creationId xmlns:p14="http://schemas.microsoft.com/office/powerpoint/2010/main" val="57075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sp>
        <p:nvSpPr>
          <p:cNvPr id="11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</p:spTree>
    <p:extLst>
      <p:ext uri="{BB962C8B-B14F-4D97-AF65-F5344CB8AC3E}">
        <p14:creationId xmlns:p14="http://schemas.microsoft.com/office/powerpoint/2010/main" val="324687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sp>
        <p:nvSpPr>
          <p:cNvPr id="11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</p:spTree>
    <p:extLst>
      <p:ext uri="{BB962C8B-B14F-4D97-AF65-F5344CB8AC3E}">
        <p14:creationId xmlns:p14="http://schemas.microsoft.com/office/powerpoint/2010/main" val="289746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"/>
          <a:stretch/>
        </p:blipFill>
        <p:spPr>
          <a:xfrm>
            <a:off x="3659" y="0"/>
            <a:ext cx="12184682" cy="6705600"/>
          </a:xfrm>
          <a:prstGeom prst="rect">
            <a:avLst/>
          </a:prstGeom>
        </p:spPr>
      </p:pic>
      <p:sp>
        <p:nvSpPr>
          <p:cNvPr id="11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640" y="3657600"/>
            <a:ext cx="862584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Will be replaced by University Image</a:t>
            </a:r>
          </a:p>
          <a:p>
            <a:pPr algn="ctr"/>
            <a:endParaRPr lang="ko-KR" altLang="en-US" sz="28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67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" y="0"/>
            <a:ext cx="12184682" cy="6858000"/>
          </a:xfrm>
          <a:prstGeom prst="rect">
            <a:avLst/>
          </a:prstGeom>
        </p:spPr>
      </p:pic>
      <p:sp>
        <p:nvSpPr>
          <p:cNvPr id="11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</p:spTree>
    <p:extLst>
      <p:ext uri="{BB962C8B-B14F-4D97-AF65-F5344CB8AC3E}">
        <p14:creationId xmlns:p14="http://schemas.microsoft.com/office/powerpoint/2010/main" val="3461526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30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6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9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0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09868" y="2323237"/>
            <a:ext cx="7372265" cy="3539430"/>
          </a:xfrm>
          <a:prstGeom prst="rect">
            <a:avLst/>
          </a:prstGeom>
          <a:noFill/>
          <a:ln>
            <a:noFill/>
          </a:ln>
        </p:spPr>
        <p:txBody>
          <a:bodyPr wrap="square" numCol="2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2400" spc="-15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457200" indent="-720000" algn="l">
              <a:lnSpc>
                <a:spcPct val="2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altLang="ko-KR" sz="2800" dirty="0"/>
              <a:t>Overview</a:t>
            </a:r>
          </a:p>
          <a:p>
            <a:pPr marL="457200" indent="-720000" algn="l">
              <a:lnSpc>
                <a:spcPct val="2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altLang="ko-KR" sz="2800" dirty="0"/>
              <a:t>Role</a:t>
            </a:r>
          </a:p>
          <a:p>
            <a:pPr marL="457200" indent="-720000" algn="l">
              <a:lnSpc>
                <a:spcPct val="2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altLang="ko-KR" sz="2800" dirty="0"/>
              <a:t>Design</a:t>
            </a:r>
          </a:p>
          <a:p>
            <a:pPr marL="457200" indent="-720000" algn="l">
              <a:lnSpc>
                <a:spcPct val="200000"/>
              </a:lnSpc>
              <a:buClr>
                <a:srgbClr val="FFC000"/>
              </a:buClr>
              <a:buFont typeface="+mj-lt"/>
              <a:buAutoNum type="arabicPeriod"/>
            </a:pPr>
            <a:endParaRPr lang="en-US" altLang="ko-KR" sz="2800" dirty="0"/>
          </a:p>
          <a:p>
            <a:pPr marL="457200" indent="-720000" algn="l">
              <a:lnSpc>
                <a:spcPct val="2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altLang="ko-KR" sz="2800" dirty="0"/>
              <a:t>Implementation</a:t>
            </a:r>
          </a:p>
          <a:p>
            <a:pPr marL="457200" indent="-720000" algn="l">
              <a:lnSpc>
                <a:spcPct val="2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altLang="ko-KR" sz="2800" dirty="0"/>
              <a:t>Challenges</a:t>
            </a:r>
          </a:p>
          <a:p>
            <a:pPr marL="457200" indent="-720000" algn="l">
              <a:lnSpc>
                <a:spcPct val="2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altLang="ko-KR" sz="2800" dirty="0"/>
              <a:t>Limitation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0BE4C-6A17-B8D6-CE99-8DA149D51F08}"/>
              </a:ext>
            </a:extLst>
          </p:cNvPr>
          <p:cNvSpPr txBox="1"/>
          <p:nvPr/>
        </p:nvSpPr>
        <p:spPr>
          <a:xfrm>
            <a:off x="2333668" y="1426541"/>
            <a:ext cx="164191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4400" spc="-150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400" spc="-15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333668" y="2590801"/>
            <a:ext cx="584200" cy="584200"/>
          </a:xfrm>
          <a:prstGeom prst="ellipse">
            <a:avLst/>
          </a:prstGeom>
          <a:solidFill>
            <a:srgbClr val="375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33668" y="3470150"/>
            <a:ext cx="584200" cy="584200"/>
          </a:xfrm>
          <a:prstGeom prst="ellipse">
            <a:avLst/>
          </a:prstGeom>
          <a:solidFill>
            <a:srgbClr val="375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8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333668" y="4308859"/>
            <a:ext cx="584200" cy="584200"/>
          </a:xfrm>
          <a:prstGeom prst="ellipse">
            <a:avLst/>
          </a:prstGeom>
          <a:solidFill>
            <a:srgbClr val="375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8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936404" y="2590801"/>
            <a:ext cx="584200" cy="584200"/>
          </a:xfrm>
          <a:prstGeom prst="ellipse">
            <a:avLst/>
          </a:prstGeom>
          <a:solidFill>
            <a:srgbClr val="375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8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36404" y="3470150"/>
            <a:ext cx="584200" cy="584200"/>
          </a:xfrm>
          <a:prstGeom prst="ellipse">
            <a:avLst/>
          </a:prstGeom>
          <a:solidFill>
            <a:srgbClr val="375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28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936404" y="4308859"/>
            <a:ext cx="584200" cy="584200"/>
          </a:xfrm>
          <a:prstGeom prst="ellipse">
            <a:avLst/>
          </a:prstGeom>
          <a:solidFill>
            <a:srgbClr val="375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28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91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5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3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" y="0"/>
            <a:ext cx="1218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3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054047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Implementation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215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24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Implementation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2FB0DD33-8BEF-0334-D6FE-01D6EEE0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1" y="2022347"/>
            <a:ext cx="5280247" cy="37410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887B6B-CA8C-1708-189D-BB24F860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95" y="1447605"/>
            <a:ext cx="2202133" cy="521558"/>
          </a:xfrm>
          <a:prstGeom prst="rect">
            <a:avLst/>
          </a:prstGeom>
        </p:spPr>
      </p:pic>
      <p:pic>
        <p:nvPicPr>
          <p:cNvPr id="4" name="그림 3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3FAC02DF-05C4-72D7-F6BC-2241E8DF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724" y="1725898"/>
            <a:ext cx="5210735" cy="112335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7E9058-0496-3ADD-6658-49CBB60D3C58}"/>
              </a:ext>
            </a:extLst>
          </p:cNvPr>
          <p:cNvGrpSpPr/>
          <p:nvPr/>
        </p:nvGrpSpPr>
        <p:grpSpPr>
          <a:xfrm>
            <a:off x="8126043" y="2355869"/>
            <a:ext cx="3523416" cy="2654725"/>
            <a:chOff x="8126043" y="2355869"/>
            <a:chExt cx="3523416" cy="2654725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76F5D504-81C5-B6FE-205C-7C783A854FC9}"/>
                </a:ext>
              </a:extLst>
            </p:cNvPr>
            <p:cNvSpPr/>
            <p:nvPr/>
          </p:nvSpPr>
          <p:spPr>
            <a:xfrm>
              <a:off x="8126043" y="3610676"/>
              <a:ext cx="708254" cy="26077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238EF2A-B644-7BC7-EC9B-B6B8DA277A18}"/>
                </a:ext>
              </a:extLst>
            </p:cNvPr>
            <p:cNvGrpSpPr/>
            <p:nvPr/>
          </p:nvGrpSpPr>
          <p:grpSpPr>
            <a:xfrm>
              <a:off x="9047406" y="2355869"/>
              <a:ext cx="2602053" cy="2654725"/>
              <a:chOff x="4507229" y="1515831"/>
              <a:chExt cx="4603158" cy="4696337"/>
            </a:xfrm>
          </p:grpSpPr>
          <p:pic>
            <p:nvPicPr>
              <p:cNvPr id="17" name="그림 16" descr="텍스트, 표지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7DC9DC2B-9415-98C7-4F44-7F6BC0F1A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0000" r="72118"/>
              <a:stretch/>
            </p:blipFill>
            <p:spPr>
              <a:xfrm>
                <a:off x="4507229" y="1515831"/>
                <a:ext cx="2328806" cy="2719047"/>
              </a:xfrm>
              <a:prstGeom prst="rect">
                <a:avLst/>
              </a:prstGeom>
            </p:spPr>
          </p:pic>
          <p:pic>
            <p:nvPicPr>
              <p:cNvPr id="13" name="그림 12" descr="텍스트, 표지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90D3DF7-B6F4-30F1-9F99-28F6F64D9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026" t="2735" r="38474" b="53940"/>
              <a:stretch/>
            </p:blipFill>
            <p:spPr>
              <a:xfrm>
                <a:off x="4732044" y="3856125"/>
                <a:ext cx="2129883" cy="235604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64F7C8A5-A900-0CD8-EB4D-189116EBA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6715" y="3966311"/>
                <a:ext cx="1691734" cy="2077605"/>
              </a:xfrm>
              <a:prstGeom prst="rect">
                <a:avLst/>
              </a:prstGeom>
            </p:spPr>
          </p:pic>
          <p:pic>
            <p:nvPicPr>
              <p:cNvPr id="27" name="그림 26" descr="텍스트, 표지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0DAF0E5E-C422-D576-850B-121BE4D39E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9670" b="52153"/>
              <a:stretch/>
            </p:blipFill>
            <p:spPr>
              <a:xfrm>
                <a:off x="6738193" y="1596676"/>
                <a:ext cx="2372194" cy="2436541"/>
              </a:xfrm>
              <a:prstGeom prst="rect">
                <a:avLst/>
              </a:prstGeom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60C8D6-C8CC-97B2-227F-9A8C1DF12FD3}"/>
              </a:ext>
            </a:extLst>
          </p:cNvPr>
          <p:cNvGrpSpPr/>
          <p:nvPr/>
        </p:nvGrpSpPr>
        <p:grpSpPr>
          <a:xfrm>
            <a:off x="6384515" y="3075159"/>
            <a:ext cx="2181463" cy="3208268"/>
            <a:chOff x="6384515" y="3075159"/>
            <a:chExt cx="2181463" cy="3208268"/>
          </a:xfrm>
        </p:grpSpPr>
        <p:pic>
          <p:nvPicPr>
            <p:cNvPr id="9" name="그림 8" descr="텍스트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42FF8ACC-87A9-C634-737E-DCD5ACC9B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48" t="2529" r="68914" b="52358"/>
            <a:stretch/>
          </p:blipFill>
          <p:spPr>
            <a:xfrm>
              <a:off x="6384515" y="3075159"/>
              <a:ext cx="1325761" cy="1331814"/>
            </a:xfrm>
            <a:prstGeom prst="rect">
              <a:avLst/>
            </a:prstGeom>
          </p:spPr>
        </p:pic>
        <p:pic>
          <p:nvPicPr>
            <p:cNvPr id="5" name="그림 4" descr="로고이(가) 표시된 사진&#10;&#10;자동 생성된 설명">
              <a:extLst>
                <a:ext uri="{FF2B5EF4-FFF2-40B4-BE49-F238E27FC236}">
                  <a16:creationId xmlns:a16="http://schemas.microsoft.com/office/drawing/2014/main" id="{CAE05575-8EB8-53F4-4592-6445600BC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157" b="18199"/>
            <a:stretch/>
          </p:blipFill>
          <p:spPr>
            <a:xfrm>
              <a:off x="6438724" y="5613578"/>
              <a:ext cx="2127254" cy="669849"/>
            </a:xfrm>
            <a:prstGeom prst="rect">
              <a:avLst/>
            </a:prstGeom>
          </p:spPr>
        </p:pic>
        <p:sp>
          <p:nvSpPr>
            <p:cNvPr id="6" name="화살표: 굽음 5">
              <a:extLst>
                <a:ext uri="{FF2B5EF4-FFF2-40B4-BE49-F238E27FC236}">
                  <a16:creationId xmlns:a16="http://schemas.microsoft.com/office/drawing/2014/main" id="{E147A525-AC78-DD9E-C0CD-9F1680D50CCC}"/>
                </a:ext>
              </a:extLst>
            </p:cNvPr>
            <p:cNvSpPr/>
            <p:nvPr/>
          </p:nvSpPr>
          <p:spPr>
            <a:xfrm rot="16200000" flipV="1">
              <a:off x="6431517" y="4535793"/>
              <a:ext cx="989175" cy="876433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21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25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Implementation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238EF2A-B644-7BC7-EC9B-B6B8DA277A18}"/>
              </a:ext>
            </a:extLst>
          </p:cNvPr>
          <p:cNvGrpSpPr/>
          <p:nvPr/>
        </p:nvGrpSpPr>
        <p:grpSpPr>
          <a:xfrm>
            <a:off x="196521" y="2355869"/>
            <a:ext cx="2602053" cy="2654725"/>
            <a:chOff x="4507229" y="1515831"/>
            <a:chExt cx="4603158" cy="4696337"/>
          </a:xfrm>
        </p:grpSpPr>
        <p:pic>
          <p:nvPicPr>
            <p:cNvPr id="17" name="그림 16" descr="텍스트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7DC9DC2B-9415-98C7-4F44-7F6BC0F1A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 r="72118"/>
            <a:stretch/>
          </p:blipFill>
          <p:spPr>
            <a:xfrm>
              <a:off x="4507229" y="1515831"/>
              <a:ext cx="2328806" cy="2719047"/>
            </a:xfrm>
            <a:prstGeom prst="rect">
              <a:avLst/>
            </a:prstGeom>
          </p:spPr>
        </p:pic>
        <p:pic>
          <p:nvPicPr>
            <p:cNvPr id="13" name="그림 12" descr="텍스트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890D3DF7-B6F4-30F1-9F99-28F6F64D9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026" t="2735" r="38474" b="53940"/>
            <a:stretch/>
          </p:blipFill>
          <p:spPr>
            <a:xfrm>
              <a:off x="4732044" y="3856125"/>
              <a:ext cx="2129883" cy="235604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4F7C8A5-A900-0CD8-EB4D-189116EBA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6715" y="3966311"/>
              <a:ext cx="1691734" cy="2077605"/>
            </a:xfrm>
            <a:prstGeom prst="rect">
              <a:avLst/>
            </a:prstGeom>
          </p:spPr>
        </p:pic>
        <p:pic>
          <p:nvPicPr>
            <p:cNvPr id="27" name="그림 26" descr="텍스트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0DAF0E5E-C422-D576-850B-121BE4D39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670" b="52153"/>
            <a:stretch/>
          </p:blipFill>
          <p:spPr>
            <a:xfrm>
              <a:off x="6738193" y="1596676"/>
              <a:ext cx="2372194" cy="243654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A8A747-9DD4-43FB-FF72-188FC3745629}"/>
              </a:ext>
            </a:extLst>
          </p:cNvPr>
          <p:cNvGrpSpPr/>
          <p:nvPr/>
        </p:nvGrpSpPr>
        <p:grpSpPr>
          <a:xfrm>
            <a:off x="2053651" y="3778886"/>
            <a:ext cx="6908862" cy="2580076"/>
            <a:chOff x="2053651" y="3778886"/>
            <a:chExt cx="6908862" cy="25800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F6B7C-3E11-3FB0-27AB-3D397AC3F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211" y="3778886"/>
              <a:ext cx="5521302" cy="2580076"/>
            </a:xfrm>
            <a:prstGeom prst="rect">
              <a:avLst/>
            </a:prstGeom>
          </p:spPr>
        </p:pic>
        <p:sp>
          <p:nvSpPr>
            <p:cNvPr id="14" name="화살표: 굽음 13">
              <a:extLst>
                <a:ext uri="{FF2B5EF4-FFF2-40B4-BE49-F238E27FC236}">
                  <a16:creationId xmlns:a16="http://schemas.microsoft.com/office/drawing/2014/main" id="{248C4F76-E0B1-79CB-F7ED-3A79DE22899B}"/>
                </a:ext>
              </a:extLst>
            </p:cNvPr>
            <p:cNvSpPr/>
            <p:nvPr/>
          </p:nvSpPr>
          <p:spPr>
            <a:xfrm flipV="1">
              <a:off x="2053651" y="5304916"/>
              <a:ext cx="1024596" cy="342028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F83761-6F16-D7DC-58B7-56435211396A}"/>
              </a:ext>
            </a:extLst>
          </p:cNvPr>
          <p:cNvGrpSpPr/>
          <p:nvPr/>
        </p:nvGrpSpPr>
        <p:grpSpPr>
          <a:xfrm>
            <a:off x="2053651" y="1448796"/>
            <a:ext cx="7159786" cy="2095140"/>
            <a:chOff x="2053651" y="1448796"/>
            <a:chExt cx="7159786" cy="2095140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BFA5CDDC-97E8-A92F-1CDC-6B106D6F1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4515" y="1448796"/>
              <a:ext cx="5888922" cy="2095140"/>
            </a:xfrm>
            <a:prstGeom prst="rect">
              <a:avLst/>
            </a:prstGeom>
          </p:spPr>
        </p:pic>
        <p:sp>
          <p:nvSpPr>
            <p:cNvPr id="15" name="화살표: 굽음 14">
              <a:extLst>
                <a:ext uri="{FF2B5EF4-FFF2-40B4-BE49-F238E27FC236}">
                  <a16:creationId xmlns:a16="http://schemas.microsoft.com/office/drawing/2014/main" id="{1EDF0CEE-E7CB-E452-A680-4120CAD86834}"/>
                </a:ext>
              </a:extLst>
            </p:cNvPr>
            <p:cNvSpPr/>
            <p:nvPr/>
          </p:nvSpPr>
          <p:spPr>
            <a:xfrm>
              <a:off x="2053651" y="1907141"/>
              <a:ext cx="1024596" cy="342028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0BFD64-92B0-12B8-B22A-9BB2A8E5EE0D}"/>
              </a:ext>
            </a:extLst>
          </p:cNvPr>
          <p:cNvGrpSpPr/>
          <p:nvPr/>
        </p:nvGrpSpPr>
        <p:grpSpPr>
          <a:xfrm>
            <a:off x="9444145" y="2809604"/>
            <a:ext cx="2283333" cy="1738351"/>
            <a:chOff x="9444145" y="2809604"/>
            <a:chExt cx="2283333" cy="1738351"/>
          </a:xfrm>
        </p:grpSpPr>
        <p:pic>
          <p:nvPicPr>
            <p:cNvPr id="12" name="그림 11" descr="텍스트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46FB8BB1-E2B2-B984-7AC6-A83DB642C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77" t="50000" r="38742" b="5195"/>
            <a:stretch/>
          </p:blipFill>
          <p:spPr>
            <a:xfrm>
              <a:off x="10065990" y="2809604"/>
              <a:ext cx="1661488" cy="1738351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94D3C148-CFA1-B316-2C0B-03BE91AA957C}"/>
                </a:ext>
              </a:extLst>
            </p:cNvPr>
            <p:cNvSpPr/>
            <p:nvPr/>
          </p:nvSpPr>
          <p:spPr>
            <a:xfrm>
              <a:off x="9444145" y="3429000"/>
              <a:ext cx="614254" cy="53326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9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26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-2792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Implementation</a:t>
            </a:r>
          </a:p>
        </p:txBody>
      </p:sp>
      <p:pic>
        <p:nvPicPr>
          <p:cNvPr id="4" name="그림 3" descr="텍스트, 낱말맞추기 퍼즐, 영수증이(가) 표시된 사진&#10;&#10;자동 생성된 설명">
            <a:extLst>
              <a:ext uri="{FF2B5EF4-FFF2-40B4-BE49-F238E27FC236}">
                <a16:creationId xmlns:a16="http://schemas.microsoft.com/office/drawing/2014/main" id="{A556D324-59B8-716F-967B-CECB6895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01" y="2394714"/>
            <a:ext cx="3771304" cy="1674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642450-950E-AF59-9725-E9AD2FBF271E}"/>
              </a:ext>
            </a:extLst>
          </p:cNvPr>
          <p:cNvSpPr txBox="1"/>
          <p:nvPr/>
        </p:nvSpPr>
        <p:spPr>
          <a:xfrm>
            <a:off x="5003727" y="1905506"/>
            <a:ext cx="645082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ko-KR" sz="1400" dirty="0"/>
              <a:t>이메일 확인을 제대로 하지 않아 기숙사 신청기한이 놓쳤을 경우 </a:t>
            </a:r>
            <a:r>
              <a:rPr lang="ko-KR" altLang="en-US" sz="1400" dirty="0" err="1"/>
              <a:t>에</a:t>
            </a:r>
            <a:r>
              <a:rPr lang="ko-KR" altLang="ko-KR" sz="1400" dirty="0" err="1"/>
              <a:t>어비앤비를</a:t>
            </a:r>
            <a:r>
              <a:rPr lang="ko-KR" altLang="ko-KR" sz="1400" dirty="0"/>
              <a:t> 활용해 </a:t>
            </a:r>
            <a:r>
              <a:rPr lang="ko-KR" altLang="ko-KR" sz="1400" dirty="0" err="1"/>
              <a:t>매물을구할</a:t>
            </a:r>
            <a:r>
              <a:rPr lang="ko-KR" altLang="ko-KR" sz="1400" dirty="0"/>
              <a:t> 수 있습니다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ko-KR" sz="1400" dirty="0"/>
              <a:t>익숙했던 환경을 벗어나</a:t>
            </a:r>
            <a:r>
              <a:rPr lang="en-US" altLang="ko-KR" sz="1400" dirty="0"/>
              <a:t> 4</a:t>
            </a:r>
            <a:r>
              <a:rPr lang="ko-KR" altLang="ko-KR" sz="1400" dirty="0"/>
              <a:t>달 간 다른 문화를 가진 타지에서 좋은 사람들을 만나고 행복한 추억을 만든 캐나다에서의 생활은 평생 기억할 것 같습니다</a:t>
            </a:r>
            <a:r>
              <a:rPr lang="en-US" altLang="ko-KR" sz="1400" dirty="0"/>
              <a:t>.</a:t>
            </a:r>
            <a:endParaRPr lang="ko-KR" altLang="en-US" sz="11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900" dirty="0"/>
          </a:p>
        </p:txBody>
      </p:sp>
      <p:pic>
        <p:nvPicPr>
          <p:cNvPr id="23" name="그림 22" descr="텍스트, 표지판, 스크린샷이(가) 표시된 사진&#10;&#10;자동 생성된 설명">
            <a:extLst>
              <a:ext uri="{FF2B5EF4-FFF2-40B4-BE49-F238E27FC236}">
                <a16:creationId xmlns:a16="http://schemas.microsoft.com/office/drawing/2014/main" id="{704CDC39-5763-E25D-C357-44DC26823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77" t="50000" r="38742" b="5195"/>
          <a:stretch/>
        </p:blipFill>
        <p:spPr>
          <a:xfrm>
            <a:off x="-66464" y="1724088"/>
            <a:ext cx="1281948" cy="134125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F4A1AE-5EFA-CAA9-5AF2-CBCF60D26098}"/>
              </a:ext>
            </a:extLst>
          </p:cNvPr>
          <p:cNvGrpSpPr/>
          <p:nvPr/>
        </p:nvGrpSpPr>
        <p:grpSpPr>
          <a:xfrm>
            <a:off x="2387286" y="1381721"/>
            <a:ext cx="3217351" cy="523785"/>
            <a:chOff x="2387286" y="1381721"/>
            <a:chExt cx="3217351" cy="523785"/>
          </a:xfrm>
        </p:grpSpPr>
        <p:sp>
          <p:nvSpPr>
            <p:cNvPr id="7" name="화살표: 아래로 구부러짐 6">
              <a:extLst>
                <a:ext uri="{FF2B5EF4-FFF2-40B4-BE49-F238E27FC236}">
                  <a16:creationId xmlns:a16="http://schemas.microsoft.com/office/drawing/2014/main" id="{6A660D62-B214-B0C8-FC27-9A3356CC3B39}"/>
                </a:ext>
              </a:extLst>
            </p:cNvPr>
            <p:cNvSpPr/>
            <p:nvPr/>
          </p:nvSpPr>
          <p:spPr>
            <a:xfrm>
              <a:off x="3943360" y="1491698"/>
              <a:ext cx="1661277" cy="413808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B0678E-9910-79BF-996A-0A600EC91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137" r="78101" b="-1"/>
            <a:stretch/>
          </p:blipFill>
          <p:spPr>
            <a:xfrm>
              <a:off x="2387286" y="1381721"/>
              <a:ext cx="1556074" cy="35023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6D886C-075A-1EE3-51A5-12999BBEFC22}"/>
              </a:ext>
            </a:extLst>
          </p:cNvPr>
          <p:cNvGrpSpPr/>
          <p:nvPr/>
        </p:nvGrpSpPr>
        <p:grpSpPr>
          <a:xfrm>
            <a:off x="632640" y="4443802"/>
            <a:ext cx="1273984" cy="1975840"/>
            <a:chOff x="632640" y="4443802"/>
            <a:chExt cx="1273984" cy="1975840"/>
          </a:xfrm>
        </p:grpSpPr>
        <p:sp>
          <p:nvSpPr>
            <p:cNvPr id="14" name="화살표: 굽음 13">
              <a:extLst>
                <a:ext uri="{FF2B5EF4-FFF2-40B4-BE49-F238E27FC236}">
                  <a16:creationId xmlns:a16="http://schemas.microsoft.com/office/drawing/2014/main" id="{30E42906-555D-CC71-EDD8-AD6AF74A4A09}"/>
                </a:ext>
              </a:extLst>
            </p:cNvPr>
            <p:cNvSpPr/>
            <p:nvPr/>
          </p:nvSpPr>
          <p:spPr>
            <a:xfrm flipV="1">
              <a:off x="632640" y="4443802"/>
              <a:ext cx="1165687" cy="739896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3289CC-97C7-27BF-9569-0CF901DB5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074" y="5296813"/>
              <a:ext cx="1113550" cy="112282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BDDCD61-856F-D6D6-D32F-3FA21FE65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833" y="4111461"/>
            <a:ext cx="2271152" cy="2308181"/>
          </a:xfrm>
          <a:prstGeom prst="rect">
            <a:avLst/>
          </a:prstGeom>
        </p:spPr>
      </p:pic>
      <p:pic>
        <p:nvPicPr>
          <p:cNvPr id="12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C83828F7-C911-429D-46C6-CAA1AC2BA3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33" t="9344" r="9140" b="1639"/>
          <a:stretch/>
        </p:blipFill>
        <p:spPr>
          <a:xfrm>
            <a:off x="4479042" y="3842808"/>
            <a:ext cx="7416821" cy="25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054047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Challenges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5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1. Different Format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99" y="1489572"/>
            <a:ext cx="3377319" cy="4220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7517"/>
          <a:stretch/>
        </p:blipFill>
        <p:spPr>
          <a:xfrm>
            <a:off x="2060723" y="1489572"/>
            <a:ext cx="3451033" cy="42203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2240" y="5882640"/>
            <a:ext cx="2489200" cy="75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060628"/>
              </p:ext>
            </p:extLst>
          </p:nvPr>
        </p:nvGraphicFramePr>
        <p:xfrm>
          <a:off x="1384554" y="5919047"/>
          <a:ext cx="94198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9922">
                  <a:extLst>
                    <a:ext uri="{9D8B030D-6E8A-4147-A177-3AD203B41FA5}">
                      <a16:colId xmlns:a16="http://schemas.microsoft.com/office/drawing/2014/main" val="3036587585"/>
                    </a:ext>
                  </a:extLst>
                </a:gridCol>
                <a:gridCol w="4709922">
                  <a:extLst>
                    <a:ext uri="{9D8B030D-6E8A-4147-A177-3AD203B41FA5}">
                      <a16:colId xmlns:a16="http://schemas.microsoft.com/office/drawing/2014/main" val="3241286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Old 1183 (29%)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New 2905(71%)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75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323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71" y="3732218"/>
            <a:ext cx="4351397" cy="22252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521FB6F-611E-21F6-88C4-C5FB398E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47" y="2035931"/>
            <a:ext cx="4362450" cy="1524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2596E0-E988-90F2-3EE1-DCC38ADE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909" y="1462358"/>
            <a:ext cx="3771460" cy="5154328"/>
          </a:xfrm>
          <a:prstGeom prst="rect">
            <a:avLst/>
          </a:prstGeom>
        </p:spPr>
      </p:pic>
      <p:sp>
        <p:nvSpPr>
          <p:cNvPr id="6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2. Files Useless-out of format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907" y="1452732"/>
            <a:ext cx="5022165" cy="5154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7ABBFF-C2BE-B010-7D3B-4716B01F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402" y="1452732"/>
            <a:ext cx="4029604" cy="5269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195D9C-FD59-ECE0-8553-334A6DFF1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648" y="1462358"/>
            <a:ext cx="4016537" cy="51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903615" y="3054047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1132"/>
              </a:spcBef>
              <a:buNone/>
            </a:pPr>
            <a:r>
              <a:rPr lang="en-US" sz="5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Overview</a:t>
            </a:r>
          </a:p>
          <a:p>
            <a:pPr algn="ctr">
              <a:spcBef>
                <a:spcPts val="1132"/>
              </a:spcBef>
              <a:buNone/>
            </a:pPr>
            <a:r>
              <a:rPr 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(Objective, milestone)</a:t>
            </a:r>
            <a:endParaRPr 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08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2. Files Useless - Redundant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53944"/>
          <a:stretch/>
        </p:blipFill>
        <p:spPr>
          <a:xfrm>
            <a:off x="873610" y="1659676"/>
            <a:ext cx="4701434" cy="44527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52652"/>
          <a:stretch/>
        </p:blipFill>
        <p:spPr>
          <a:xfrm>
            <a:off x="6241709" y="1659676"/>
            <a:ext cx="4833276" cy="44527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35042" y="1920240"/>
            <a:ext cx="955040" cy="172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58882" y="1920240"/>
            <a:ext cx="955040" cy="172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27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31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464E9AC-6C35-3911-9C22-D929F1878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208" b="76893"/>
          <a:stretch/>
        </p:blipFill>
        <p:spPr>
          <a:xfrm>
            <a:off x="3948747" y="1709114"/>
            <a:ext cx="947349" cy="1016842"/>
          </a:xfrm>
          <a:prstGeom prst="rect">
            <a:avLst/>
          </a:prstGeom>
        </p:spPr>
      </p:pic>
      <p:pic>
        <p:nvPicPr>
          <p:cNvPr id="7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63387E15-26B6-3839-EFA5-0E1950779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269" y="4156354"/>
            <a:ext cx="2020304" cy="4731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2E823B-7A15-4DA2-08AD-8BA331B23F70}"/>
              </a:ext>
            </a:extLst>
          </p:cNvPr>
          <p:cNvSpPr txBox="1"/>
          <p:nvPr/>
        </p:nvSpPr>
        <p:spPr>
          <a:xfrm>
            <a:off x="4715107" y="6148345"/>
            <a:ext cx="306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loss in </a:t>
            </a:r>
            <a:r>
              <a:rPr lang="en-US" altLang="ko-KR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hwp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table occurs</a:t>
            </a:r>
          </a:p>
        </p:txBody>
      </p:sp>
      <p:pic>
        <p:nvPicPr>
          <p:cNvPr id="16" name="그림 15" descr="텍스트, 표지판, 스크린샷이(가) 표시된 사진&#10;&#10;자동 생성된 설명">
            <a:extLst>
              <a:ext uri="{FF2B5EF4-FFF2-40B4-BE49-F238E27FC236}">
                <a16:creationId xmlns:a16="http://schemas.microsoft.com/office/drawing/2014/main" id="{33760801-7C69-F265-4D02-BB8E837D66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70" b="52153"/>
          <a:stretch/>
        </p:blipFill>
        <p:spPr>
          <a:xfrm>
            <a:off x="2174070" y="1637129"/>
            <a:ext cx="1340943" cy="1377317"/>
          </a:xfrm>
          <a:prstGeom prst="rect">
            <a:avLst/>
          </a:prstGeom>
        </p:spPr>
      </p:pic>
      <p:pic>
        <p:nvPicPr>
          <p:cNvPr id="27" name="그림 2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5D44237-1782-64DF-BCAA-ACE215302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784" y="3079506"/>
            <a:ext cx="4075552" cy="283423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5C149EE-0789-61C5-934E-8F67D5E7F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82" y="3335310"/>
            <a:ext cx="5261717" cy="229091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9F6279-15DD-6ECF-CD91-0497FDF3C6FA}"/>
              </a:ext>
            </a:extLst>
          </p:cNvPr>
          <p:cNvSpPr/>
          <p:nvPr/>
        </p:nvSpPr>
        <p:spPr>
          <a:xfrm>
            <a:off x="848667" y="3218226"/>
            <a:ext cx="4795220" cy="5524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bject 1">
            <a:extLst>
              <a:ext uri="{FF2B5EF4-FFF2-40B4-BE49-F238E27FC236}">
                <a16:creationId xmlns:a16="http://schemas.microsoft.com/office/drawing/2014/main" id="{06598B93-D4D6-6E12-30A7-55984391F09C}"/>
              </a:ext>
            </a:extLst>
          </p:cNvPr>
          <p:cNvSpPr/>
          <p:nvPr/>
        </p:nvSpPr>
        <p:spPr>
          <a:xfrm>
            <a:off x="152400" y="8995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3. </a:t>
            </a:r>
            <a:r>
              <a:rPr lang="en-US" sz="4000" b="1" dirty="0" err="1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hwp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1B6ADF-15D3-C27D-D06A-C946B310659B}"/>
              </a:ext>
            </a:extLst>
          </p:cNvPr>
          <p:cNvSpPr/>
          <p:nvPr/>
        </p:nvSpPr>
        <p:spPr>
          <a:xfrm>
            <a:off x="7305608" y="5385336"/>
            <a:ext cx="4373563" cy="59323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6A0C63C4-96DE-345A-194E-B5F1ACC373A3}"/>
              </a:ext>
            </a:extLst>
          </p:cNvPr>
          <p:cNvCxnSpPr>
            <a:stCxn id="40" idx="3"/>
            <a:endCxn id="2" idx="1"/>
          </p:cNvCxnSpPr>
          <p:nvPr/>
        </p:nvCxnSpPr>
        <p:spPr>
          <a:xfrm>
            <a:off x="5643887" y="3494452"/>
            <a:ext cx="1661721" cy="2187502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4F592-5D1D-2429-EBD3-3154F216B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994" y="1635788"/>
            <a:ext cx="4524964" cy="12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9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32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63387E15-26B6-3839-EFA5-0E195077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269" y="4156354"/>
            <a:ext cx="2020304" cy="4731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2E823B-7A15-4DA2-08AD-8BA331B23F70}"/>
              </a:ext>
            </a:extLst>
          </p:cNvPr>
          <p:cNvSpPr txBox="1"/>
          <p:nvPr/>
        </p:nvSpPr>
        <p:spPr>
          <a:xfrm>
            <a:off x="4280536" y="6053573"/>
            <a:ext cx="4683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Converted </a:t>
            </a:r>
            <a:r>
              <a:rPr lang="en-US" altLang="ko-KR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hwp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table to xlsx table, and parsed</a:t>
            </a:r>
          </a:p>
        </p:txBody>
      </p:sp>
      <p:pic>
        <p:nvPicPr>
          <p:cNvPr id="16" name="그림 15" descr="텍스트, 표지판, 스크린샷이(가) 표시된 사진&#10;&#10;자동 생성된 설명">
            <a:extLst>
              <a:ext uri="{FF2B5EF4-FFF2-40B4-BE49-F238E27FC236}">
                <a16:creationId xmlns:a16="http://schemas.microsoft.com/office/drawing/2014/main" id="{33760801-7C69-F265-4D02-BB8E837D6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70" b="52153"/>
          <a:stretch/>
        </p:blipFill>
        <p:spPr>
          <a:xfrm>
            <a:off x="2174070" y="1637129"/>
            <a:ext cx="1340943" cy="13773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5C149EE-0789-61C5-934E-8F67D5E7F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82" y="3335310"/>
            <a:ext cx="5261717" cy="2290916"/>
          </a:xfrm>
          <a:prstGeom prst="rect">
            <a:avLst/>
          </a:prstGeom>
        </p:spPr>
      </p:pic>
      <p:sp>
        <p:nvSpPr>
          <p:cNvPr id="43" name="Object 1">
            <a:extLst>
              <a:ext uri="{FF2B5EF4-FFF2-40B4-BE49-F238E27FC236}">
                <a16:creationId xmlns:a16="http://schemas.microsoft.com/office/drawing/2014/main" id="{06598B93-D4D6-6E12-30A7-55984391F09C}"/>
              </a:ext>
            </a:extLst>
          </p:cNvPr>
          <p:cNvSpPr/>
          <p:nvPr/>
        </p:nvSpPr>
        <p:spPr>
          <a:xfrm>
            <a:off x="152400" y="8995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3. </a:t>
            </a:r>
            <a:r>
              <a:rPr lang="en-US" sz="4000" b="1" dirty="0" err="1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hwp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6A0C63C4-96DE-345A-194E-B5F1ACC373A3}"/>
              </a:ext>
            </a:extLst>
          </p:cNvPr>
          <p:cNvCxnSpPr>
            <a:cxnSpLocks/>
            <a:stCxn id="16" idx="3"/>
            <a:endCxn id="4" idx="1"/>
          </p:cNvCxnSpPr>
          <p:nvPr/>
        </p:nvCxnSpPr>
        <p:spPr>
          <a:xfrm>
            <a:off x="3515013" y="2325788"/>
            <a:ext cx="5484146" cy="18032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표지판, 스크린샷이(가) 표시된 사진&#10;&#10;자동 생성된 설명">
            <a:extLst>
              <a:ext uri="{FF2B5EF4-FFF2-40B4-BE49-F238E27FC236}">
                <a16:creationId xmlns:a16="http://schemas.microsoft.com/office/drawing/2014/main" id="{63273B6D-FFD8-3953-A9A2-4BC2790AB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77" t="50000" r="38742" b="5195"/>
          <a:stretch/>
        </p:blipFill>
        <p:spPr>
          <a:xfrm>
            <a:off x="8999159" y="1673193"/>
            <a:ext cx="1281948" cy="13412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96E113-5300-E530-9E6F-7BD4DF04C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03" y="3307094"/>
            <a:ext cx="5148115" cy="22639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2C0B516-BC28-A04A-0568-990877829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421" y="1459274"/>
            <a:ext cx="3811479" cy="49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33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4. doc, </a:t>
            </a:r>
            <a:r>
              <a:rPr lang="en-US" sz="4000" b="1" dirty="0" err="1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docx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88" y="1764682"/>
            <a:ext cx="11275712" cy="3058445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00733" y="5237273"/>
            <a:ext cx="5114724" cy="262907"/>
            <a:chOff x="2527047" y="5223537"/>
            <a:chExt cx="7134857" cy="36674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7047" y="5223537"/>
              <a:ext cx="7134857" cy="36674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0222" r="85833" b="15349"/>
            <a:stretch/>
          </p:blipFill>
          <p:spPr>
            <a:xfrm>
              <a:off x="3274678" y="5260770"/>
              <a:ext cx="281467" cy="310452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800732" y="5551853"/>
            <a:ext cx="5114725" cy="354455"/>
            <a:chOff x="2527047" y="5685495"/>
            <a:chExt cx="6323473" cy="43822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l="1511" t="56977" r="47499" b="11291"/>
            <a:stretch/>
          </p:blipFill>
          <p:spPr>
            <a:xfrm>
              <a:off x="2527047" y="5685495"/>
              <a:ext cx="6323473" cy="438222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0222" r="85833" b="15349"/>
            <a:stretch/>
          </p:blipFill>
          <p:spPr>
            <a:xfrm>
              <a:off x="3677449" y="5685495"/>
              <a:ext cx="731265" cy="374337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7312018" y="5259977"/>
            <a:ext cx="2601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Fix header, contents for an error case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57671" y="1717295"/>
            <a:ext cx="4310378" cy="2982599"/>
          </a:xfrm>
          <a:prstGeom prst="rect">
            <a:avLst/>
          </a:prstGeom>
          <a:solidFill>
            <a:srgbClr val="FFE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756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 2 has 30 rows if it’s not modified</a:t>
            </a:r>
          </a:p>
          <a:p>
            <a:pPr algn="ctr"/>
            <a:r>
              <a:rPr lang="en-US" altLang="ko-KR" dirty="0" smtClean="0">
                <a:solidFill>
                  <a:srgbClr val="3756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Gap = 30-len(table[2].rows)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92725" y="892503"/>
            <a:ext cx="5730737" cy="5075360"/>
            <a:chOff x="492725" y="892503"/>
            <a:chExt cx="5730737" cy="50753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2725" y="892503"/>
              <a:ext cx="5730737" cy="507536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93011" y="2351314"/>
              <a:ext cx="2923912" cy="2080009"/>
            </a:xfrm>
            <a:prstGeom prst="rect">
              <a:avLst/>
            </a:prstGeom>
            <a:solidFill>
              <a:srgbClr val="FBE5D6">
                <a:alpha val="4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182381" y="3032909"/>
            <a:ext cx="4648603" cy="1578155"/>
            <a:chOff x="1182381" y="3032909"/>
            <a:chExt cx="4648603" cy="15781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2862" y="3032909"/>
              <a:ext cx="4628122" cy="719157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2381" y="3772791"/>
              <a:ext cx="4648603" cy="838273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0225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9" y="1617785"/>
            <a:ext cx="10568093" cy="1951534"/>
          </a:xfrm>
          <a:prstGeom prst="rect">
            <a:avLst/>
          </a:prstGeom>
        </p:spPr>
      </p:pic>
      <p:sp>
        <p:nvSpPr>
          <p:cNvPr id="4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4. doc, </a:t>
            </a:r>
            <a:r>
              <a:rPr lang="en-US" sz="4000" b="1" dirty="0" err="1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docx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sp>
        <p:nvSpPr>
          <p:cNvPr id="8" name="왼쪽으로 구부러진 화살표 7"/>
          <p:cNvSpPr/>
          <p:nvPr/>
        </p:nvSpPr>
        <p:spPr>
          <a:xfrm rot="565097">
            <a:off x="8238002" y="3904792"/>
            <a:ext cx="803868" cy="1942616"/>
          </a:xfrm>
          <a:prstGeom prst="curved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51" y="3852112"/>
            <a:ext cx="3700743" cy="25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6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5. pdf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464E9AC-6C35-3911-9C22-D929F1878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208" b="76893"/>
          <a:stretch/>
        </p:blipFill>
        <p:spPr>
          <a:xfrm>
            <a:off x="3948747" y="1709114"/>
            <a:ext cx="947349" cy="1016842"/>
          </a:xfrm>
          <a:prstGeom prst="rect">
            <a:avLst/>
          </a:prstGeom>
        </p:spPr>
      </p:pic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DBD43483-F3FB-AF39-ACFD-5B658120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096" y="3164930"/>
            <a:ext cx="628650" cy="552450"/>
          </a:xfrm>
          <a:prstGeom prst="rect">
            <a:avLst/>
          </a:prstGeom>
        </p:spPr>
      </p:pic>
      <p:pic>
        <p:nvPicPr>
          <p:cNvPr id="7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63387E15-26B6-3839-EFA5-0E195077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269" y="4156354"/>
            <a:ext cx="2020304" cy="473139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41197DE-8761-D6B9-33B6-66AB5361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816" y="5068467"/>
            <a:ext cx="831210" cy="86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2A5981-C9B3-818B-2CA1-C20072266D7D}"/>
              </a:ext>
            </a:extLst>
          </p:cNvPr>
          <p:cNvSpPr txBox="1"/>
          <p:nvPr/>
        </p:nvSpPr>
        <p:spPr>
          <a:xfrm>
            <a:off x="5763564" y="1925147"/>
            <a:ext cx="5915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tabula: ‘\n’ and ‘ ‘are recognized as cells in the table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unnecessarily many rows and columns are added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BC644E-4462-96D7-060E-60FB9BC73D0C}"/>
              </a:ext>
            </a:extLst>
          </p:cNvPr>
          <p:cNvSpPr txBox="1"/>
          <p:nvPr/>
        </p:nvSpPr>
        <p:spPr>
          <a:xfrm>
            <a:off x="5763564" y="3136612"/>
            <a:ext cx="610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PyPDF2: better than tabula... but still many rows and columns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B14A5-D866-2280-4F8D-D7B8D80B03C6}"/>
              </a:ext>
            </a:extLst>
          </p:cNvPr>
          <p:cNvSpPr txBox="1"/>
          <p:nvPr/>
        </p:nvSpPr>
        <p:spPr>
          <a:xfrm>
            <a:off x="5763564" y="4100535"/>
            <a:ext cx="591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pdfminer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many features but not for table in pdf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E823B-7A15-4DA2-08AD-8BA331B23F70}"/>
              </a:ext>
            </a:extLst>
          </p:cNvPr>
          <p:cNvSpPr txBox="1"/>
          <p:nvPr/>
        </p:nvSpPr>
        <p:spPr>
          <a:xfrm>
            <a:off x="5763564" y="5206230"/>
            <a:ext cx="5915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camelot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extract table well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table has gap, it divides the sentence.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596363-4A86-2106-5843-5F1035232F1C}"/>
              </a:ext>
            </a:extLst>
          </p:cNvPr>
          <p:cNvSpPr/>
          <p:nvPr/>
        </p:nvSpPr>
        <p:spPr>
          <a:xfrm>
            <a:off x="3267714" y="1546505"/>
            <a:ext cx="8689287" cy="462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, 표지판, 스크린샷이(가) 표시된 사진&#10;&#10;자동 생성된 설명">
            <a:extLst>
              <a:ext uri="{FF2B5EF4-FFF2-40B4-BE49-F238E27FC236}">
                <a16:creationId xmlns:a16="http://schemas.microsoft.com/office/drawing/2014/main" id="{6BC400AC-8AF2-3491-4725-DF4FC87FE0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 r="72118"/>
          <a:stretch/>
        </p:blipFill>
        <p:spPr>
          <a:xfrm>
            <a:off x="3615383" y="1599601"/>
            <a:ext cx="1316417" cy="1537011"/>
          </a:xfrm>
          <a:prstGeom prst="rect">
            <a:avLst/>
          </a:prstGeom>
        </p:spPr>
      </p:pic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71698CE3-47A2-1DA8-A65D-F5DB64DF7A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61" t="31895" r="5666" b="56720"/>
          <a:stretch/>
        </p:blipFill>
        <p:spPr>
          <a:xfrm>
            <a:off x="3483096" y="3217678"/>
            <a:ext cx="6728867" cy="646331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810BA03E-B6AE-7BF0-1580-C6A58FA478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9674" r="8760" b="58933"/>
          <a:stretch/>
        </p:blipFill>
        <p:spPr>
          <a:xfrm>
            <a:off x="3615383" y="3939286"/>
            <a:ext cx="5915608" cy="706367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19E74D74-9412-CFE5-888D-211B0B753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104" y="4757159"/>
            <a:ext cx="2955774" cy="1791938"/>
          </a:xfrm>
          <a:prstGeom prst="rect">
            <a:avLst/>
          </a:prstGeom>
        </p:spPr>
      </p:pic>
      <p:pic>
        <p:nvPicPr>
          <p:cNvPr id="32" name="그림 31" descr="테이블이(가) 표시된 사진&#10;&#10;자동 생성된 설명">
            <a:extLst>
              <a:ext uri="{FF2B5EF4-FFF2-40B4-BE49-F238E27FC236}">
                <a16:creationId xmlns:a16="http://schemas.microsoft.com/office/drawing/2014/main" id="{BB85CC80-FEFB-A70A-D8C9-3709F92DD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6707" y="4745352"/>
            <a:ext cx="4533713" cy="132951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58B2A74-C87A-E0E2-5488-DDDBD3ED58A0}"/>
              </a:ext>
            </a:extLst>
          </p:cNvPr>
          <p:cNvGrpSpPr/>
          <p:nvPr/>
        </p:nvGrpSpPr>
        <p:grpSpPr>
          <a:xfrm>
            <a:off x="119256" y="1546505"/>
            <a:ext cx="3127518" cy="4544874"/>
            <a:chOff x="119256" y="1546505"/>
            <a:chExt cx="3127518" cy="4544874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CE96229B-2740-3983-C8E3-B6DDEA97F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9256" y="1546505"/>
              <a:ext cx="3127518" cy="4544874"/>
            </a:xfrm>
            <a:prstGeom prst="rect">
              <a:avLst/>
            </a:prstGeom>
          </p:spPr>
        </p:pic>
        <p:pic>
          <p:nvPicPr>
            <p:cNvPr id="2" name="그림 1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4F05F8-92C9-D17F-A651-37ECE0867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rcRect l="25488" t="9972" r="5228" b="88538"/>
            <a:stretch/>
          </p:blipFill>
          <p:spPr>
            <a:xfrm>
              <a:off x="914400" y="1998132"/>
              <a:ext cx="2166878" cy="67735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5DF9DA-6AFB-74CB-77C5-8661A20D6C9A}"/>
              </a:ext>
            </a:extLst>
          </p:cNvPr>
          <p:cNvGrpSpPr/>
          <p:nvPr/>
        </p:nvGrpSpPr>
        <p:grpSpPr>
          <a:xfrm>
            <a:off x="64294" y="5381626"/>
            <a:ext cx="3312319" cy="788829"/>
            <a:chOff x="64294" y="5381626"/>
            <a:chExt cx="3312319" cy="78882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65EB00-4E5B-AE6C-F283-22C612B1363E}"/>
                </a:ext>
              </a:extLst>
            </p:cNvPr>
            <p:cNvSpPr/>
            <p:nvPr/>
          </p:nvSpPr>
          <p:spPr>
            <a:xfrm>
              <a:off x="64294" y="5557098"/>
              <a:ext cx="3312319" cy="613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 descr="텍스트이(가) 표시된 사진&#10;&#10;자동 생성된 설명">
              <a:extLst>
                <a:ext uri="{FF2B5EF4-FFF2-40B4-BE49-F238E27FC236}">
                  <a16:creationId xmlns:a16="http://schemas.microsoft.com/office/drawing/2014/main" id="{DF595C85-2348-D3CB-31C0-CF36EA8D4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92279" r="2789"/>
            <a:stretch/>
          </p:blipFill>
          <p:spPr>
            <a:xfrm>
              <a:off x="124018" y="5381626"/>
              <a:ext cx="3040293" cy="350944"/>
            </a:xfrm>
            <a:prstGeom prst="rect">
              <a:avLst/>
            </a:prstGeom>
          </p:spPr>
        </p:pic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CF1A27E-0BD9-1546-7A55-C545539587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2342" y="1641107"/>
            <a:ext cx="4067965" cy="44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1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Old format</a:t>
            </a:r>
          </a:p>
        </p:txBody>
      </p:sp>
      <p:pic>
        <p:nvPicPr>
          <p:cNvPr id="17" name="그림 16" descr="텍스트, 표지판, 스크린샷이(가) 표시된 사진&#10;&#10;자동 생성된 설명">
            <a:extLst>
              <a:ext uri="{FF2B5EF4-FFF2-40B4-BE49-F238E27FC236}">
                <a16:creationId xmlns:a16="http://schemas.microsoft.com/office/drawing/2014/main" id="{7DC9DC2B-9415-98C7-4F44-7F6BC0F1A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72118"/>
          <a:stretch/>
        </p:blipFill>
        <p:spPr>
          <a:xfrm>
            <a:off x="4137946" y="1804630"/>
            <a:ext cx="1316417" cy="1537011"/>
          </a:xfrm>
          <a:prstGeom prst="rect">
            <a:avLst/>
          </a:prstGeom>
        </p:spPr>
      </p:pic>
      <p:pic>
        <p:nvPicPr>
          <p:cNvPr id="13" name="그림 12" descr="텍스트, 표지판, 스크린샷이(가) 표시된 사진&#10;&#10;자동 생성된 설명">
            <a:extLst>
              <a:ext uri="{FF2B5EF4-FFF2-40B4-BE49-F238E27FC236}">
                <a16:creationId xmlns:a16="http://schemas.microsoft.com/office/drawing/2014/main" id="{890D3DF7-B6F4-30F1-9F99-28F6F64D9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26" t="2735" r="38474" b="53940"/>
          <a:stretch/>
        </p:blipFill>
        <p:spPr>
          <a:xfrm>
            <a:off x="4194168" y="3648314"/>
            <a:ext cx="1203971" cy="1331814"/>
          </a:xfrm>
          <a:prstGeom prst="rect">
            <a:avLst/>
          </a:prstGeom>
        </p:spPr>
      </p:pic>
      <p:pic>
        <p:nvPicPr>
          <p:cNvPr id="27" name="그림 26" descr="텍스트, 표지판, 스크린샷이(가) 표시된 사진&#10;&#10;자동 생성된 설명">
            <a:extLst>
              <a:ext uri="{FF2B5EF4-FFF2-40B4-BE49-F238E27FC236}">
                <a16:creationId xmlns:a16="http://schemas.microsoft.com/office/drawing/2014/main" id="{0DAF0E5E-C422-D576-850B-121BE4D39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70" b="52153"/>
          <a:stretch/>
        </p:blipFill>
        <p:spPr>
          <a:xfrm>
            <a:off x="4544431" y="4145835"/>
            <a:ext cx="1340943" cy="137731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2282B0E-52CE-4D2D-A232-49E5BE2B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7" y="2055369"/>
            <a:ext cx="3304940" cy="3200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2FB47-DDA5-6865-2751-294A68196555}"/>
              </a:ext>
            </a:extLst>
          </p:cNvPr>
          <p:cNvSpPr txBox="1"/>
          <p:nvPr/>
        </p:nvSpPr>
        <p:spPr>
          <a:xfrm>
            <a:off x="5949795" y="1885829"/>
            <a:ext cx="621618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Index of cells vary from file to file</a:t>
            </a: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Change the algorithm to explore all cells</a:t>
            </a:r>
          </a:p>
          <a:p>
            <a:endParaRPr lang="en-US" altLang="ko-KR" sz="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Table format vary by year</a:t>
            </a: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Based on the most recent of the old forms, increased 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exception handling rates by adding if clauses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95BC3-32EC-8B1F-C32C-55AFE695EF8D}"/>
              </a:ext>
            </a:extLst>
          </p:cNvPr>
          <p:cNvSpPr txBox="1"/>
          <p:nvPr/>
        </p:nvSpPr>
        <p:spPr>
          <a:xfrm>
            <a:off x="5949795" y="3673023"/>
            <a:ext cx="621618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Doc to docx converter doesn’t work well (data loss)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There is no suitable library to extract data from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hwp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Each online docx converter has limit</a:t>
            </a:r>
          </a:p>
          <a:p>
            <a:endParaRPr lang="en-US" altLang="ko-KR" sz="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each file with win32com library, then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copy the content (same as ctrl + c) by code,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paste it to Word and save as docx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2259DA-E184-2BC7-8CB7-7F3C0C428F42}"/>
              </a:ext>
            </a:extLst>
          </p:cNvPr>
          <p:cNvGrpSpPr/>
          <p:nvPr/>
        </p:nvGrpSpPr>
        <p:grpSpPr>
          <a:xfrm>
            <a:off x="821408" y="5972856"/>
            <a:ext cx="2461541" cy="393164"/>
            <a:chOff x="821408" y="5972856"/>
            <a:chExt cx="2461541" cy="3931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50CD1D-332D-C5A6-E3D9-6288143B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408" y="5975440"/>
              <a:ext cx="1228896" cy="3905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EFBD08-A5E2-1DCF-AB9A-00E0A29E582F}"/>
                </a:ext>
              </a:extLst>
            </p:cNvPr>
            <p:cNvSpPr txBox="1"/>
            <p:nvPr/>
          </p:nvSpPr>
          <p:spPr>
            <a:xfrm>
              <a:off x="2326653" y="5972856"/>
              <a:ext cx="956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35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95%</a:t>
              </a:r>
              <a:endParaRPr lang="ko-KR" altLang="en-US" dirty="0">
                <a:solidFill>
                  <a:srgbClr val="535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D229C7-2B54-3521-AFAE-5F1E1CB89955}"/>
              </a:ext>
            </a:extLst>
          </p:cNvPr>
          <p:cNvGrpSpPr/>
          <p:nvPr/>
        </p:nvGrpSpPr>
        <p:grpSpPr>
          <a:xfrm>
            <a:off x="6037832" y="2191168"/>
            <a:ext cx="5649989" cy="1135257"/>
            <a:chOff x="6037832" y="1877661"/>
            <a:chExt cx="5649989" cy="11352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ADCCBD-C042-7F01-B6FE-5AEEDC16DFE4}"/>
                </a:ext>
              </a:extLst>
            </p:cNvPr>
            <p:cNvSpPr/>
            <p:nvPr/>
          </p:nvSpPr>
          <p:spPr>
            <a:xfrm>
              <a:off x="6037832" y="1877661"/>
              <a:ext cx="4174131" cy="25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34EF86B-8A58-4C3C-D282-EB58E4A32CA2}"/>
                </a:ext>
              </a:extLst>
            </p:cNvPr>
            <p:cNvSpPr/>
            <p:nvPr/>
          </p:nvSpPr>
          <p:spPr>
            <a:xfrm>
              <a:off x="6094476" y="2420824"/>
              <a:ext cx="5593345" cy="592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68EB50-1272-F5A7-7B5A-35C92D321E8C}"/>
              </a:ext>
            </a:extLst>
          </p:cNvPr>
          <p:cNvSpPr/>
          <p:nvPr/>
        </p:nvSpPr>
        <p:spPr>
          <a:xfrm>
            <a:off x="6037832" y="4504019"/>
            <a:ext cx="451615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7037FAF-38A8-AFA4-DC66-87B3D6D50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019" y="3326425"/>
            <a:ext cx="3754553" cy="33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6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054047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Limitation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77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38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Limitation</a:t>
            </a:r>
            <a:endParaRPr lang="en-US" sz="4000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83E94-1D75-8BC6-C759-78DC86227A16}"/>
              </a:ext>
            </a:extLst>
          </p:cNvPr>
          <p:cNvSpPr txBox="1"/>
          <p:nvPr/>
        </p:nvSpPr>
        <p:spPr>
          <a:xfrm>
            <a:off x="1088871" y="2180975"/>
            <a:ext cx="100142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Some report files are unavailable due to password, file corruption, etc.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Overall report volume is slightly less than original expectation.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Few files cannot apply the code to convert to csv.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It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may require manual data processing for some additional files.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Operator should specify the words not to use as keyword.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etc.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2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322689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06"/>
              </a:lnSpc>
              <a:spcBef>
                <a:spcPts val="1132"/>
              </a:spcBef>
              <a:buNone/>
            </a:pPr>
            <a:r>
              <a:rPr lang="en-US" sz="5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Q&amp;A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02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Objective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14B90-154A-47AE-8E49-E0D0E600D99E}"/>
              </a:ext>
            </a:extLst>
          </p:cNvPr>
          <p:cNvSpPr txBox="1"/>
          <p:nvPr/>
        </p:nvSpPr>
        <p:spPr>
          <a:xfrm>
            <a:off x="3222126" y="1996044"/>
            <a:ext cx="7272557" cy="1432956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spc="-80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Functional inconvenience of SKKU learning report website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000" b="1" spc="-80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Lack of community for exchange student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000" b="1" spc="-80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Difficulty in finding a ‘right/proper’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B6023B-2D61-46E6-7158-8C4281DB6958}"/>
              </a:ext>
            </a:extLst>
          </p:cNvPr>
          <p:cNvSpPr txBox="1"/>
          <p:nvPr/>
        </p:nvSpPr>
        <p:spPr>
          <a:xfrm>
            <a:off x="3313416" y="4932348"/>
            <a:ext cx="7093026" cy="971292"/>
          </a:xfrm>
          <a:prstGeom prst="rect">
            <a:avLst/>
          </a:prstGeom>
          <a:solidFill>
            <a:srgbClr val="FFE289"/>
          </a:solidFill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spc="-80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Provide summary and analysis Of SKKU learning report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spc="-80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community for Exchange students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8089" y="2481690"/>
            <a:ext cx="219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</a:t>
            </a:r>
            <a:endParaRPr lang="ko-KR" altLang="en-US" sz="24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68187" y="5187162"/>
            <a:ext cx="1513840" cy="461665"/>
          </a:xfrm>
          <a:prstGeom prst="rect">
            <a:avLst/>
          </a:prstGeom>
          <a:solidFill>
            <a:srgbClr val="37562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9525">
                  <a:noFill/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</a:t>
            </a:r>
            <a:endParaRPr lang="ko-KR" altLang="en-US" sz="2400" dirty="0">
              <a:ln w="9525">
                <a:noFill/>
              </a:ln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6416444" y="3708400"/>
            <a:ext cx="883920" cy="83445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9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4CE1582-6B31-64DD-228C-CF0F4947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772637"/>
              </p:ext>
            </p:extLst>
          </p:nvPr>
        </p:nvGraphicFramePr>
        <p:xfrm>
          <a:off x="524934" y="1634066"/>
          <a:ext cx="11142128" cy="454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204">
                  <a:extLst>
                    <a:ext uri="{9D8B030D-6E8A-4147-A177-3AD203B41FA5}">
                      <a16:colId xmlns:a16="http://schemas.microsoft.com/office/drawing/2014/main" val="40264252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51030596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28056218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945925274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94818074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685275659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08256079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4839647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1217340257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4036170848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840169613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282122922"/>
                    </a:ext>
                  </a:extLst>
                </a:gridCol>
              </a:tblGrid>
              <a:tr h="649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 – do                 Week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8508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Proposal &amp; Study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noFill/>
                        </a:ln>
                        <a:solidFill>
                          <a:srgbClr val="FFC000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7037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Collecting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9393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Processing (NLP)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44680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Front-end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(Planning &amp; UI/UX) 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0963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Back-end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(Server &amp; DB Design)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93369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Beta Test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13151"/>
                  </a:ext>
                </a:extLst>
              </a:tr>
            </a:tbl>
          </a:graphicData>
        </a:graphic>
      </p:graphicFrame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D5C42C3-6770-117F-1EFE-6BCC1909FA7E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Milestone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59200" y="24384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38100"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1360" y="24384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38100"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72556" y="3724099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38100"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12080" y="3059668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38100"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4396" y="3724099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38100"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76236" y="3724099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38100"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56956" y="4381471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38100"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2928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322689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06"/>
              </a:lnSpc>
              <a:spcBef>
                <a:spcPts val="1132"/>
              </a:spcBef>
              <a:buNone/>
            </a:pPr>
            <a:r>
              <a:rPr lang="en-US" sz="5625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Role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61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9820" y="2118998"/>
            <a:ext cx="2455200" cy="3676887"/>
            <a:chOff x="616674" y="1861753"/>
            <a:chExt cx="2455200" cy="37124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0CFBEF-FABD-A303-AE07-F1B34AD0883F}"/>
                </a:ext>
              </a:extLst>
            </p:cNvPr>
            <p:cNvSpPr txBox="1"/>
            <p:nvPr/>
          </p:nvSpPr>
          <p:spPr>
            <a:xfrm>
              <a:off x="616674" y="4641906"/>
              <a:ext cx="2455200" cy="932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Juwon Kim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Data Processing(.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hwp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Back-end Design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B6DB8F-5BFE-8579-5D16-D308C924E5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053794" y="2118998"/>
            <a:ext cx="3012980" cy="3668054"/>
            <a:chOff x="6053794" y="1897182"/>
            <a:chExt cx="3012980" cy="36680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000" y="1897182"/>
              <a:ext cx="1824398" cy="2346069"/>
            </a:xfrm>
            <a:prstGeom prst="ellipse">
              <a:avLst/>
            </a:prstGeom>
            <a:ln w="19050" cap="rnd">
              <a:solidFill>
                <a:srgbClr val="97AA0F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03437-3F88-220A-970B-1561B344B799}"/>
                </a:ext>
              </a:extLst>
            </p:cNvPr>
            <p:cNvSpPr txBox="1"/>
            <p:nvPr/>
          </p:nvSpPr>
          <p:spPr>
            <a:xfrm>
              <a:off x="6053794" y="4641906"/>
              <a:ext cx="30129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Haeun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Lee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Data Processing(.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doc,docx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)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Front-end Design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191753" y="2118998"/>
            <a:ext cx="2455200" cy="3945053"/>
            <a:chOff x="9191753" y="1897182"/>
            <a:chExt cx="2455200" cy="39450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5C2CDD-7B6E-5DBD-CE70-A60992668721}"/>
                </a:ext>
              </a:extLst>
            </p:cNvPr>
            <p:cNvSpPr txBox="1"/>
            <p:nvPr/>
          </p:nvSpPr>
          <p:spPr>
            <a:xfrm>
              <a:off x="9191753" y="4641906"/>
              <a:ext cx="24552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Huigeun Han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</a:t>
              </a:r>
              <a:r>
                <a:rPr lang="ko-KR" altLang="en-US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Processing(old)</a:t>
              </a:r>
              <a:endParaRPr kumimoji="0" lang="nl-NL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Web Crawling</a:t>
              </a:r>
            </a:p>
            <a:p>
              <a:pPr algn="ctr" fontAlgn="base"/>
              <a:r>
                <a:rPr lang="nl-NL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NLP model select </a:t>
              </a:r>
              <a:endParaRPr kumimoji="0" lang="nl-NL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965F837-2D16-8D7E-8FEE-27B175C4C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7154" y="1897182"/>
              <a:ext cx="1824398" cy="2343175"/>
            </a:xfrm>
            <a:prstGeom prst="ellipse">
              <a:avLst/>
            </a:prstGeom>
            <a:blipFill dpi="0" rotWithShape="1"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45000"/>
                        </a14:imgEffect>
                        <a14:imgEffect>
                          <a14:saturation sat="187000"/>
                        </a14:imgEffect>
                        <a14:imgEffect>
                          <a14:brightnessContrast bright="11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F1C42F-623A-4913-A961-0477D0E33F84}" type="slidenum"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37562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7562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2026BE-00E0-F609-5343-A58F030E7480}"/>
              </a:ext>
            </a:extLst>
          </p:cNvPr>
          <p:cNvGrpSpPr/>
          <p:nvPr/>
        </p:nvGrpSpPr>
        <p:grpSpPr>
          <a:xfrm>
            <a:off x="3475446" y="2118998"/>
            <a:ext cx="2455200" cy="3676886"/>
            <a:chOff x="616674" y="1861753"/>
            <a:chExt cx="2455200" cy="37124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EC73FC-F775-2183-1B21-D963FAC6EBA8}"/>
                </a:ext>
              </a:extLst>
            </p:cNvPr>
            <p:cNvSpPr txBox="1"/>
            <p:nvPr/>
          </p:nvSpPr>
          <p:spPr>
            <a:xfrm>
              <a:off x="616674" y="4641905"/>
              <a:ext cx="2455200" cy="932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Hyunwon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75623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Seo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Data Processing(.pdf)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Back-end Design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35061B4-73EC-2B1D-F0C2-C28893701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 dpi="0" rotWithShape="1"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7AA0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1139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054047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06"/>
              </a:lnSpc>
              <a:spcBef>
                <a:spcPts val="1132"/>
              </a:spcBef>
              <a:buNone/>
            </a:pPr>
            <a:r>
              <a:rPr lang="en-US" sz="5625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Design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33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35" y="1013811"/>
            <a:ext cx="9517682" cy="5356912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  <p:sp>
        <p:nvSpPr>
          <p:cNvPr id="10" name="Object 1"/>
          <p:cNvSpPr/>
          <p:nvPr/>
        </p:nvSpPr>
        <p:spPr>
          <a:xfrm>
            <a:off x="-4175760" y="358140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8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</a:p>
        </p:txBody>
      </p:sp>
    </p:spTree>
    <p:extLst>
      <p:ext uri="{BB962C8B-B14F-4D97-AF65-F5344CB8AC3E}">
        <p14:creationId xmlns:p14="http://schemas.microsoft.com/office/powerpoint/2010/main" val="365948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ayout of version 4.5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15409</TotalTime>
  <Words>576</Words>
  <Application>Microsoft Office PowerPoint</Application>
  <PresentationFormat>와이드스크린</PresentationFormat>
  <Paragraphs>149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5" baseType="lpstr">
      <vt:lpstr>Open Sans Extrabold</vt:lpstr>
      <vt:lpstr>Designball-Social-01</vt:lpstr>
      <vt:lpstr>맑은 고딕</vt:lpstr>
      <vt:lpstr>NanumSquareOTF_ac</vt:lpstr>
      <vt:lpstr>Wingdings</vt:lpstr>
      <vt:lpstr>나눔스퀘어 Bold</vt:lpstr>
      <vt:lpstr>Open Sans</vt:lpstr>
      <vt:lpstr>Calibri</vt:lpstr>
      <vt:lpstr>나눔스퀘어</vt:lpstr>
      <vt:lpstr>Arial</vt:lpstr>
      <vt:lpstr>나눔고딕 ExtraBold</vt:lpstr>
      <vt:lpstr>Open Sans Light</vt:lpstr>
      <vt:lpstr>나눔스퀘어 ExtraBold</vt:lpstr>
      <vt:lpstr>나눔스퀘어 네오 Heavy</vt:lpstr>
      <vt:lpstr>Office 테마</vt:lpstr>
      <vt:lpstr>1_Layout of version 4.5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디오</dc:creator>
  <cp:lastModifiedBy>hb.lee@tmaxsoft.com 이Waq37183</cp:lastModifiedBy>
  <cp:revision>368</cp:revision>
  <dcterms:created xsi:type="dcterms:W3CDTF">2020-06-15T03:45:15Z</dcterms:created>
  <dcterms:modified xsi:type="dcterms:W3CDTF">2023-04-28T05:19:38Z</dcterms:modified>
</cp:coreProperties>
</file>